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9" r:id="rId4"/>
    <p:sldId id="259" r:id="rId5"/>
    <p:sldId id="257" r:id="rId6"/>
    <p:sldId id="258" r:id="rId7"/>
    <p:sldId id="263" r:id="rId8"/>
    <p:sldId id="262" r:id="rId9"/>
    <p:sldId id="264" r:id="rId10"/>
    <p:sldId id="266" r:id="rId11"/>
    <p:sldId id="273" r:id="rId12"/>
    <p:sldId id="272" r:id="rId13"/>
    <p:sldId id="27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36BF7-435B-4D48-922B-F7291D77F5B8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8996-0093-4CFB-8F52-620EF14562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5445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36BF7-435B-4D48-922B-F7291D77F5B8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8996-0093-4CFB-8F52-620EF14562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9896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36BF7-435B-4D48-922B-F7291D77F5B8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8996-0093-4CFB-8F52-620EF14562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726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36BF7-435B-4D48-922B-F7291D77F5B8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8996-0093-4CFB-8F52-620EF14562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803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36BF7-435B-4D48-922B-F7291D77F5B8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8996-0093-4CFB-8F52-620EF14562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6240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36BF7-435B-4D48-922B-F7291D77F5B8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8996-0093-4CFB-8F52-620EF14562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6046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36BF7-435B-4D48-922B-F7291D77F5B8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8996-0093-4CFB-8F52-620EF14562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5594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36BF7-435B-4D48-922B-F7291D77F5B8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8996-0093-4CFB-8F52-620EF14562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7300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36BF7-435B-4D48-922B-F7291D77F5B8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8996-0093-4CFB-8F52-620EF14562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2028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36BF7-435B-4D48-922B-F7291D77F5B8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8996-0093-4CFB-8F52-620EF14562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7861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36BF7-435B-4D48-922B-F7291D77F5B8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8996-0093-4CFB-8F52-620EF14562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6119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36BF7-435B-4D48-922B-F7291D77F5B8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E8996-0093-4CFB-8F52-620EF14562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135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2340" y="945397"/>
            <a:ext cx="9345476" cy="2650211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Школьное 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ученическое</a:t>
            </a:r>
            <a:b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самоуправление</a:t>
            </a:r>
            <a:endParaRPr 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10789" y="4893145"/>
            <a:ext cx="10486743" cy="17013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«Большешемякинская СОШ» 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Тетюшского муниципального района 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5396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88936" y="208563"/>
            <a:ext cx="9531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школьного самоуправления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71109" y="849086"/>
            <a:ext cx="4153988" cy="6662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Председатель </a:t>
            </a:r>
          </a:p>
          <a:p>
            <a:pPr algn="ctr"/>
            <a:r>
              <a:rPr lang="ru-RU" dirty="0" err="1" smtClean="0"/>
              <a:t>Свидетелев</a:t>
            </a:r>
            <a:r>
              <a:rPr lang="ru-RU" dirty="0" smtClean="0"/>
              <a:t> Денис</a:t>
            </a:r>
            <a:endParaRPr lang="ru-RU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6074229" y="2338251"/>
            <a:ext cx="1018902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4963886" y="1959429"/>
            <a:ext cx="2233749" cy="10450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Заместитель председателя</a:t>
            </a:r>
          </a:p>
          <a:p>
            <a:pPr algn="ctr"/>
            <a:r>
              <a:rPr lang="ru-RU" dirty="0" smtClean="0"/>
              <a:t>Погодин Илья</a:t>
            </a:r>
            <a:endParaRPr lang="ru-RU" dirty="0"/>
          </a:p>
        </p:txBody>
      </p:sp>
      <p:cxnSp>
        <p:nvCxnSpPr>
          <p:cNvPr id="25" name="Прямая соединительная линия 24"/>
          <p:cNvCxnSpPr>
            <a:stCxn id="8" idx="2"/>
          </p:cNvCxnSpPr>
          <p:nvPr/>
        </p:nvCxnSpPr>
        <p:spPr>
          <a:xfrm>
            <a:off x="6048103" y="1515291"/>
            <a:ext cx="13063" cy="2364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5146765" y="2651760"/>
            <a:ext cx="927464" cy="65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574766" y="4441370"/>
            <a:ext cx="1332412" cy="21423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dirty="0" smtClean="0"/>
              <a:t>Комиссия по </a:t>
            </a:r>
            <a:r>
              <a:rPr lang="ru-RU" sz="1700" dirty="0" err="1" smtClean="0"/>
              <a:t>патрио-тизму</a:t>
            </a:r>
            <a:endParaRPr lang="ru-RU" sz="1700" dirty="0" smtClean="0"/>
          </a:p>
          <a:p>
            <a:pPr algn="ctr"/>
            <a:endParaRPr lang="ru-RU" sz="1700" dirty="0" smtClean="0"/>
          </a:p>
          <a:p>
            <a:pPr algn="ctr"/>
            <a:r>
              <a:rPr lang="ru-RU" sz="1600" dirty="0" smtClean="0"/>
              <a:t>Дмитриев Артем</a:t>
            </a:r>
          </a:p>
          <a:p>
            <a:pPr algn="ctr"/>
            <a:endParaRPr lang="ru-RU" sz="17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386148" y="4476205"/>
            <a:ext cx="1332412" cy="21466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dirty="0" smtClean="0"/>
              <a:t>Комиссия по печати и </a:t>
            </a:r>
            <a:r>
              <a:rPr lang="ru-RU" sz="1600" dirty="0" smtClean="0"/>
              <a:t>информации</a:t>
            </a:r>
          </a:p>
          <a:p>
            <a:pPr algn="ctr"/>
            <a:endParaRPr lang="ru-RU" sz="1600" dirty="0" smtClean="0"/>
          </a:p>
          <a:p>
            <a:pPr algn="ctr"/>
            <a:r>
              <a:rPr lang="ru-RU" sz="1600" dirty="0" err="1" smtClean="0"/>
              <a:t>Лашманова</a:t>
            </a:r>
            <a:r>
              <a:rPr lang="ru-RU" sz="1600" dirty="0" smtClean="0"/>
              <a:t> Ксения</a:t>
            </a:r>
            <a:endParaRPr lang="ru-RU" sz="16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4027714" y="4484913"/>
            <a:ext cx="1332412" cy="21771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Комиссия </a:t>
            </a:r>
            <a:r>
              <a:rPr lang="ru-RU" sz="1600" dirty="0" smtClean="0"/>
              <a:t>по </a:t>
            </a:r>
            <a:r>
              <a:rPr lang="ru-RU" sz="1600" dirty="0" err="1" smtClean="0"/>
              <a:t>волон-терству</a:t>
            </a:r>
            <a:r>
              <a:rPr lang="ru-RU" sz="1600" dirty="0" smtClean="0"/>
              <a:t> и </a:t>
            </a:r>
            <a:r>
              <a:rPr lang="ru-RU" sz="1600" smtClean="0"/>
              <a:t>обществен-ным</a:t>
            </a:r>
            <a:r>
              <a:rPr lang="ru-RU" sz="1600" dirty="0" smtClean="0"/>
              <a:t> движениям</a:t>
            </a:r>
          </a:p>
          <a:p>
            <a:pPr algn="ctr"/>
            <a:r>
              <a:rPr lang="ru-RU" sz="1600" dirty="0" smtClean="0"/>
              <a:t>Акимова Маргарита</a:t>
            </a:r>
          </a:p>
          <a:p>
            <a:pPr algn="ctr"/>
            <a:endParaRPr lang="ru-RU" sz="16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5656217" y="4454434"/>
            <a:ext cx="1332412" cy="21553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Комиссия по учебе и труду </a:t>
            </a:r>
          </a:p>
          <a:p>
            <a:pPr algn="ctr"/>
            <a:endParaRPr lang="ru-RU" sz="1600" dirty="0" smtClean="0"/>
          </a:p>
          <a:p>
            <a:pPr algn="ctr"/>
            <a:r>
              <a:rPr lang="ru-RU" sz="1600" dirty="0" smtClean="0"/>
              <a:t>Афанасьева Софья</a:t>
            </a:r>
            <a:endParaRPr lang="ru-RU" sz="16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310845" y="4423955"/>
            <a:ext cx="1332412" cy="21466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Комиссия </a:t>
            </a:r>
            <a:r>
              <a:rPr lang="ru-RU" sz="1600" dirty="0" smtClean="0"/>
              <a:t>социального </a:t>
            </a:r>
            <a:r>
              <a:rPr lang="ru-RU" dirty="0" err="1" smtClean="0"/>
              <a:t>проектиро-вания</a:t>
            </a:r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dirty="0" err="1" smtClean="0"/>
              <a:t>Качайкина</a:t>
            </a:r>
            <a:r>
              <a:rPr lang="ru-RU" dirty="0" smtClean="0"/>
              <a:t> Алена</a:t>
            </a:r>
          </a:p>
          <a:p>
            <a:pPr algn="ctr"/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8952411" y="4445724"/>
            <a:ext cx="1332412" cy="21379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Комиссия по спорту и туризму</a:t>
            </a:r>
          </a:p>
          <a:p>
            <a:pPr algn="ctr"/>
            <a:endParaRPr lang="ru-RU" dirty="0" smtClean="0"/>
          </a:p>
          <a:p>
            <a:pPr algn="ctr"/>
            <a:r>
              <a:rPr lang="ru-RU" sz="1600" dirty="0" err="1" smtClean="0"/>
              <a:t>Хуснутдинов</a:t>
            </a:r>
            <a:r>
              <a:rPr lang="ru-RU" dirty="0" smtClean="0"/>
              <a:t> Эмиль</a:t>
            </a:r>
          </a:p>
          <a:p>
            <a:pPr algn="ctr"/>
            <a:endParaRPr lang="ru-RU" dirty="0" smtClean="0"/>
          </a:p>
        </p:txBody>
      </p:sp>
      <p:sp>
        <p:nvSpPr>
          <p:cNvPr id="39" name="Прямоугольник 38"/>
          <p:cNvSpPr/>
          <p:nvPr/>
        </p:nvSpPr>
        <p:spPr>
          <a:xfrm>
            <a:off x="10611394" y="4441371"/>
            <a:ext cx="1332412" cy="21031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Комиссия по организационным делам</a:t>
            </a:r>
          </a:p>
          <a:p>
            <a:pPr algn="ctr"/>
            <a:r>
              <a:rPr lang="ru-RU" dirty="0" smtClean="0"/>
              <a:t>Кузнецова Дарья</a:t>
            </a:r>
          </a:p>
          <a:p>
            <a:pPr algn="ctr"/>
            <a:endParaRPr lang="ru-RU" dirty="0"/>
          </a:p>
        </p:txBody>
      </p:sp>
      <p:cxnSp>
        <p:nvCxnSpPr>
          <p:cNvPr id="43" name="Прямая соединительная линия 42"/>
          <p:cNvCxnSpPr>
            <a:endCxn id="34" idx="0"/>
          </p:cNvCxnSpPr>
          <p:nvPr/>
        </p:nvCxnSpPr>
        <p:spPr>
          <a:xfrm flipH="1">
            <a:off x="3052354" y="3840480"/>
            <a:ext cx="43544" cy="635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endCxn id="35" idx="0"/>
          </p:cNvCxnSpPr>
          <p:nvPr/>
        </p:nvCxnSpPr>
        <p:spPr>
          <a:xfrm flipH="1">
            <a:off x="4693920" y="3866606"/>
            <a:ext cx="60960" cy="6183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6439989" y="3879669"/>
            <a:ext cx="78377" cy="587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7942217" y="3905794"/>
            <a:ext cx="182880" cy="6139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endCxn id="38" idx="0"/>
          </p:cNvCxnSpPr>
          <p:nvPr/>
        </p:nvCxnSpPr>
        <p:spPr>
          <a:xfrm>
            <a:off x="9522823" y="3918857"/>
            <a:ext cx="95794" cy="5268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1371600" y="3879669"/>
            <a:ext cx="9771017" cy="130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>
            <a:endCxn id="39" idx="0"/>
          </p:cNvCxnSpPr>
          <p:nvPr/>
        </p:nvCxnSpPr>
        <p:spPr>
          <a:xfrm>
            <a:off x="11194869" y="3892731"/>
            <a:ext cx="82731" cy="5486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>
            <a:endCxn id="33" idx="0"/>
          </p:cNvCxnSpPr>
          <p:nvPr/>
        </p:nvCxnSpPr>
        <p:spPr>
          <a:xfrm flipH="1">
            <a:off x="1240972" y="3853543"/>
            <a:ext cx="143692" cy="5878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44551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2441" y="526942"/>
            <a:ext cx="658677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совета школы</a:t>
            </a:r>
          </a:p>
          <a:p>
            <a:pPr algn="just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совет школы входят члены Совета старшеклассников, учащиеся и педагоги, заинтересованные в решении конкретных вопросов.</a:t>
            </a:r>
          </a:p>
          <a:p>
            <a:pPr algn="just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Совет старшеклассников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входят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-11 классов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достигшие 14 лет.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1000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1959" y="480447"/>
            <a:ext cx="10616339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 старшеклассников является представителем интересов и прав учащихся.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главе Совета стоит председатель, выбранный сроком на 1 год; членами Совета являются представители от учащихся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-11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классов; совет старшеклассников состоит из комитетов: комитет по печати и информации, комитет по туризму и спорту, комитет по культурно-массовой работе, комитет по организационным делам, учебный комитет; каждый комитет имеет консультантов педагогов; заседание комитетов проходит 1 раз в месяц, Совет старшеклассников – 2 раза 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месяц.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овет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старшеклассников имеет право обратиться к администрации школы с предложением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запросом и получить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исчерпывающий ответ.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5323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7457" y="210026"/>
            <a:ext cx="865204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 И ОБЯЗАННОСТИ 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членов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Совета старшеклассников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избранным в один из комитетов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Совета;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участие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разработке мероприятий, их проведении; принимать участие в разработке программы воспитательной работы в школе; осуществлять контроль за выполнением прав ребенка в школе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работать по регламенту Совета в установленные сроки; поддерживать связи с внешкольными учреждениями и школами города и района; работать в одном из комитетов Совета. Педагоги, родители могут участвовать в работе любого комитета с правом голоса.</a:t>
            </a:r>
          </a:p>
        </p:txBody>
      </p:sp>
    </p:spTree>
    <p:extLst>
      <p:ext uri="{BB962C8B-B14F-4D97-AF65-F5344CB8AC3E}">
        <p14:creationId xmlns:p14="http://schemas.microsoft.com/office/powerpoint/2010/main" xmlns="" val="1735841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4915" y="883403"/>
            <a:ext cx="809011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Самоуправление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самостоятельность какой-либо организованной социальной общности в управлении собственными делами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2960" y="3513909"/>
            <a:ext cx="83210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Ученическое самоуправление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особый вид управления, основной в детском общественном объединении.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372746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224" y="520108"/>
            <a:ext cx="7391400" cy="4206876"/>
          </a:xfrm>
        </p:spPr>
        <p:txBody>
          <a:bodyPr>
            <a:normAutofit/>
          </a:bodyPr>
          <a:lstStyle/>
          <a:p>
            <a:pPr algn="just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Школьное самоуправление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режим протекания совместной и самостоятельной жизни, в которой каждый ученик  может определить свое место и реализовать свои способности и возможности.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2344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752" y="371959"/>
            <a:ext cx="8894736" cy="57120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Ученическое самоуправление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форма реализации обучающимися права на участие в управлении образовательными организациями, предполагающее участие учеников в решении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вопросов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учебно-воспитательного процесса совместно с педагогическим коллективом 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администрацией той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организацией, где они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обучаются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право закреплено в Федеральном законе Российской Федерации  от 29 декабря 2012 г. N 273-ФЗ  «Об образовании в Российской Федерации», ст. 34.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8346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6325" y="666428"/>
            <a:ext cx="90200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Школьное ученическое самоуправление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44298" y="3006671"/>
            <a:ext cx="85240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модели ученического самоуправления «Школьный ученический совет»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588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3885" y="728420"/>
            <a:ext cx="970193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Цели: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Создание благоприятного психологического климата в школьном коллективе.</a:t>
            </a:r>
          </a:p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Развитие самостоятельности и чувства сопричастности в жизни класса и школы,</a:t>
            </a:r>
          </a:p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школьников личной готовности к самореализации в условиях современного общества через освоение навыков социального взаимодействия.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2934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4433" y="1022888"/>
            <a:ext cx="1108128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+mj-lt"/>
              <a:buAutoNum type="arabicPeriod" startAt="3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гражданина с высокой демократической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культурой,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гуманистической направленностью,</a:t>
            </a:r>
          </a:p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способного к социальному творчеству, умению действовать в интересах совершенствования своей личности общества и Отечества, легко адаптирующегося к изменяющимся жизненным условиям.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8090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4434" y="340962"/>
            <a:ext cx="1095730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ученического самоуправления: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Реализация права обучающихся на участие в процессе управления образовательным учреждением;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условий для самореализации личности учащегося: развитие творческих способностей, формирование самостоятельности, активности и ответственности в любом виде деятельности;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Определение организационной структуры ученическо­го коллектива, призванной реализовать выявленные потребности и интересы учащихся;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деятельности органов ученического само­управления;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Воспитание положительного отношения к общечеловеческим ценностям, нормам коллективной жизни</a:t>
            </a:r>
            <a:r>
              <a:rPr lang="ru-RU" sz="240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Воспитание гражданина с высокой демократической культурой, способного к социальному творчеству, умеющему действовать в интересах своей личности, общества и Отечества;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Подведение итогов работы, анализ ее результатов;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1022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2440" y="790414"/>
            <a:ext cx="1070932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</a:t>
            </a:r>
            <a:r>
              <a:rPr lang="ru-RU" sz="240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учащихся потребности и готовности совершенствовать свою личность, создание условий для развития способностей и интересов членов ученического коллектива, развитие самостоятельного мышления и самосознания, социальных компетенций, гражданской позиции, гражданской ответственности</a:t>
            </a:r>
            <a:r>
              <a:rPr lang="ru-RU" sz="240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системы самоуправления как воспитывающей среды школы, обеспечивающей социализацию каждого ребёнка;</a:t>
            </a:r>
            <a:endParaRPr lang="ru-RU" sz="2400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групповой, коллективной и индивидуальной деятельности, вовлекающей школьника в общественно – целостные отношения.</a:t>
            </a:r>
            <a:endParaRPr lang="ru-RU" sz="2400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2400" dirty="0" smtClean="0">
              <a:solidFill>
                <a:srgbClr val="22222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88174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656</Words>
  <Application>Microsoft Office PowerPoint</Application>
  <PresentationFormat>Произвольный</PresentationFormat>
  <Paragraphs>67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Школьное  ученическое самоуправление</vt:lpstr>
      <vt:lpstr>Слайд 2</vt:lpstr>
      <vt:lpstr>Школьное самоуправление – это режим протекания совместной и самостоятельной жизни, в которой каждый ученик  может определить свое место и реализовать свои способности и возможности.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Школьное самоуправление</dc:title>
  <dc:creator>Ольга</dc:creator>
  <cp:lastModifiedBy>Sveta</cp:lastModifiedBy>
  <cp:revision>33</cp:revision>
  <dcterms:created xsi:type="dcterms:W3CDTF">2021-03-28T08:54:20Z</dcterms:created>
  <dcterms:modified xsi:type="dcterms:W3CDTF">2024-09-16T08:39:01Z</dcterms:modified>
</cp:coreProperties>
</file>